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7" r:id="rId6"/>
    <p:sldId id="266" r:id="rId7"/>
    <p:sldId id="259" r:id="rId8"/>
    <p:sldId id="260" r:id="rId9"/>
    <p:sldId id="263" r:id="rId10"/>
    <p:sldId id="261" r:id="rId11"/>
    <p:sldId id="264" r:id="rId12"/>
    <p:sldId id="265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2" autoAdjust="0"/>
    <p:restoredTop sz="94660"/>
  </p:normalViewPr>
  <p:slideViewPr>
    <p:cSldViewPr>
      <p:cViewPr varScale="1">
        <p:scale>
          <a:sx n="66" d="100"/>
          <a:sy n="66" d="100"/>
        </p:scale>
        <p:origin x="-4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 smtClean="0"/>
            </a:lvl1pPr>
          </a:lstStyle>
          <a:p>
            <a:pPr>
              <a:defRPr/>
            </a:pPr>
            <a:fld id="{F8D42631-35E9-4888-A4C6-D2D4C1969B98}" type="datetimeFigureOut">
              <a:rPr lang="en-US"/>
              <a:pPr>
                <a:defRPr/>
              </a:pPr>
              <a:t>4/17/2012</a:t>
            </a:fld>
            <a:endParaRPr lang="en-US" dirty="0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 dirty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0C7A390A-4C76-4674-BC5E-25CEF816BE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C3A77-02BD-404A-B7F9-6FEDB952D54B}" type="datetimeFigureOut">
              <a:rPr lang="en-US"/>
              <a:pPr>
                <a:defRPr/>
              </a:pPr>
              <a:t>4/17/2012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69D31-6CF1-4486-9147-3252CF3CDE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6E7D1-2AB9-4D8A-B32F-82F313D27D5C}" type="datetimeFigureOut">
              <a:rPr lang="en-US"/>
              <a:pPr>
                <a:defRPr/>
              </a:pPr>
              <a:t>4/17/2012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94E7C-2247-4741-95EE-BF1A8B9289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A37C4-CA2F-4FAB-BC56-D041D3C7861B}" type="datetimeFigureOut">
              <a:rPr lang="en-US"/>
              <a:pPr>
                <a:defRPr/>
              </a:pPr>
              <a:t>4/17/2012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AE77F-5A4C-435F-ACA3-4DC3AF7B91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0CD40-058A-4BE5-8015-E00C2A354594}" type="datetimeFigureOut">
              <a:rPr lang="en-US"/>
              <a:pPr>
                <a:defRPr/>
              </a:pPr>
              <a:t>4/17/2012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2F3E3-2E2E-447D-A829-202AA172ED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6F5CF-041E-4A9D-9653-88E4B51A8A85}" type="datetimeFigureOut">
              <a:rPr lang="en-US"/>
              <a:pPr>
                <a:defRPr/>
              </a:pPr>
              <a:t>4/17/2012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18994-19E2-49EC-B7C6-D03C6F13D8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DAA34-B10D-4012-AA4A-D9241DCF8999}" type="datetimeFigureOut">
              <a:rPr lang="en-US"/>
              <a:pPr>
                <a:defRPr/>
              </a:pPr>
              <a:t>4/17/2012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AFCB5-FE15-49F1-8357-18CA10F4A1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5C491-CD26-4D4B-8E18-E4E9BBE9D34C}" type="datetimeFigureOut">
              <a:rPr lang="en-US"/>
              <a:pPr>
                <a:defRPr/>
              </a:pPr>
              <a:t>4/17/2012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83387-2B98-4890-A3F4-1EA3B8641A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2726D-18E2-4E04-8A7E-027D2153A64D}" type="datetimeFigureOut">
              <a:rPr lang="en-US"/>
              <a:pPr>
                <a:defRPr/>
              </a:pPr>
              <a:t>4/17/2012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486F5-980E-459C-811E-95CA23F7E4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19723-FF6D-44D8-89B5-FE243C5C9633}" type="datetimeFigureOut">
              <a:rPr lang="en-US"/>
              <a:pPr>
                <a:defRPr/>
              </a:pPr>
              <a:t>4/17/2012</a:t>
            </a:fld>
            <a:endParaRPr lang="en-US" dirty="0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5FE12-3439-4D0D-9209-B8188AB9EA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D4BC5-E516-477E-9150-03F83DEA463E}" type="datetimeFigureOut">
              <a:rPr lang="en-US"/>
              <a:pPr>
                <a:defRPr/>
              </a:pPr>
              <a:t>4/17/2012</a:t>
            </a:fld>
            <a:endParaRPr lang="en-US" dirty="0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4D270-94BA-430A-B831-C3EB092E5A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3A68E9E3-CACA-4DAA-9B04-36FAC5F2C855}" type="datetimeFigureOut">
              <a:rPr lang="en-US"/>
              <a:pPr>
                <a:defRPr/>
              </a:pPr>
              <a:t>4/17/2012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0D9E78B6-1ADD-47ED-AD12-CE4FF823FB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73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4733925" y="2708275"/>
            <a:ext cx="3313113" cy="1701800"/>
          </a:xfrm>
        </p:spPr>
        <p:txBody>
          <a:bodyPr/>
          <a:lstStyle/>
          <a:p>
            <a:r>
              <a:rPr lang="en-US" sz="4400" smtClean="0"/>
              <a:t>FOOD &amp; CULTURE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4733925" y="4421188"/>
            <a:ext cx="3309938" cy="1260475"/>
          </a:xfrm>
        </p:spPr>
        <p:txBody>
          <a:bodyPr/>
          <a:lstStyle/>
          <a:p>
            <a:r>
              <a:rPr lang="en-US" smtClean="0"/>
              <a:t>ORIGINS OF EATING HABITS</a:t>
            </a:r>
          </a:p>
        </p:txBody>
      </p:sp>
      <p:pic>
        <p:nvPicPr>
          <p:cNvPr id="13315" name="Picture 2" descr="http://ts4.mm.bing.net/images/thumbnail.aspx?q=1146854578183&amp;id=488d9075a2c3aed858777e7b732ccc51&amp;url=http%3a%2f%2fwww.europeword.com%2fblog%2fwp-content%2fuploads%2f2008%2f12%2feuropean-foo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143000"/>
            <a:ext cx="384810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024688" cy="1143000"/>
          </a:xfrm>
        </p:spPr>
        <p:txBody>
          <a:bodyPr/>
          <a:lstStyle/>
          <a:p>
            <a:r>
              <a:rPr lang="en-US" sz="4400" smtClean="0"/>
              <a:t>CULTURE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990600" y="2514600"/>
            <a:ext cx="7391400" cy="3508375"/>
          </a:xfrm>
        </p:spPr>
        <p:txBody>
          <a:bodyPr/>
          <a:lstStyle/>
          <a:p>
            <a:r>
              <a:rPr lang="en-US" smtClean="0"/>
              <a:t>VALUES, CUSTOMS, TRADITIONS, BELIEFS, ATTITUDES, AND PRACTICES ACCEPTED BY A LARGE GROUP OR COMMUNITY</a:t>
            </a:r>
          </a:p>
          <a:p>
            <a:r>
              <a:rPr lang="en-US" smtClean="0"/>
              <a:t>IT IS LEARNED AND INHERITED</a:t>
            </a:r>
          </a:p>
          <a:p>
            <a:pPr lvl="1"/>
            <a:r>
              <a:rPr lang="en-US" smtClean="0"/>
              <a:t>BEHAVIOR PATTERNS ARE REINFORCED</a:t>
            </a:r>
          </a:p>
          <a:p>
            <a:pPr lvl="1"/>
            <a:r>
              <a:rPr lang="en-US" smtClean="0"/>
              <a:t>CAN EVOLVE </a:t>
            </a:r>
          </a:p>
          <a:p>
            <a:pPr lvl="1"/>
            <a:r>
              <a:rPr lang="en-US" smtClean="0"/>
              <a:t>CAN BE INHERENT TO A LOCATION</a:t>
            </a:r>
          </a:p>
          <a:p>
            <a:pPr lvl="1">
              <a:buFont typeface="Wingdings 2" pitchFamily="18" charset="2"/>
              <a:buNone/>
            </a:pPr>
            <a:r>
              <a:rPr lang="en-US" sz="2400" b="1" smtClean="0"/>
              <a:t>CULTURE CAN MEAN OUTSIDE OR NATIVE…..</a:t>
            </a:r>
          </a:p>
        </p:txBody>
      </p:sp>
      <p:pic>
        <p:nvPicPr>
          <p:cNvPr id="21508" name="Picture 4" descr="ANd9GcTI6OZbBsSX7StZQ5maAM-LOeU6pJas2ILAT1YbqA8E09FePXX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685800"/>
            <a:ext cx="3686175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610600" cy="1143000"/>
          </a:xfrm>
        </p:spPr>
        <p:txBody>
          <a:bodyPr/>
          <a:lstStyle/>
          <a:p>
            <a:r>
              <a:rPr lang="en-US" sz="4400" smtClean="0"/>
              <a:t>CONSUMER </a:t>
            </a:r>
            <a:br>
              <a:rPr lang="en-US" sz="4400" smtClean="0"/>
            </a:br>
            <a:r>
              <a:rPr lang="en-US" sz="4400" smtClean="0"/>
              <a:t>FOOD CHOICE MODEL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6777038" cy="3508375"/>
          </a:xfrm>
        </p:spPr>
        <p:txBody>
          <a:bodyPr/>
          <a:lstStyle/>
          <a:p>
            <a:r>
              <a:rPr lang="en-US" smtClean="0"/>
              <a:t>EXPLAINS FATORS INFLUENCING INDIVIDUAL’S DECISIONS</a:t>
            </a:r>
          </a:p>
          <a:p>
            <a:r>
              <a:rPr lang="en-US" smtClean="0"/>
              <a:t>SUPPORTS THE IDEA THAT FOOD IS PRIMARILY MOTIVATED BY TASTE</a:t>
            </a:r>
          </a:p>
        </p:txBody>
      </p:sp>
      <p:pic>
        <p:nvPicPr>
          <p:cNvPr id="22532" name="Picture 4" descr="ANd9GcQs5JV1MDebO1QMqX7281vBM6jSHpVp35jpbZplP3iL-Qn8zJeeU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886200"/>
            <a:ext cx="5029200" cy="2587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886200" y="9144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426075" y="183515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209800" y="168275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426075" y="3459163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886200" y="4297363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209800" y="3459163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239000" y="48641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3763963" y="2703513"/>
            <a:ext cx="1066800" cy="984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Straight Connector 14"/>
          <p:cNvCxnSpPr>
            <a:endCxn id="13" idx="0"/>
          </p:cNvCxnSpPr>
          <p:nvPr/>
        </p:nvCxnSpPr>
        <p:spPr>
          <a:xfrm>
            <a:off x="4297363" y="1824038"/>
            <a:ext cx="0" cy="879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3"/>
          </p:cNvCxnSpPr>
          <p:nvPr/>
        </p:nvCxnSpPr>
        <p:spPr>
          <a:xfrm flipH="1">
            <a:off x="4724400" y="2616200"/>
            <a:ext cx="835025" cy="355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800600" y="3459163"/>
            <a:ext cx="758825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971800" y="2514600"/>
            <a:ext cx="9144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3" idx="3"/>
          </p:cNvCxnSpPr>
          <p:nvPr/>
        </p:nvCxnSpPr>
        <p:spPr>
          <a:xfrm flipH="1">
            <a:off x="3124200" y="3543300"/>
            <a:ext cx="796925" cy="361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0"/>
          </p:cNvCxnSpPr>
          <p:nvPr/>
        </p:nvCxnSpPr>
        <p:spPr>
          <a:xfrm flipH="1" flipV="1">
            <a:off x="4313238" y="3687763"/>
            <a:ext cx="30162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7" name="TextBox 26"/>
          <p:cNvSpPr txBox="1">
            <a:spLocks noChangeArrowheads="1"/>
          </p:cNvSpPr>
          <p:nvPr/>
        </p:nvSpPr>
        <p:spPr bwMode="auto">
          <a:xfrm>
            <a:off x="1609725" y="2597150"/>
            <a:ext cx="19129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entury Gothic" pitchFamily="34" charset="0"/>
              </a:rPr>
              <a:t>CONVENIENCE</a:t>
            </a:r>
          </a:p>
        </p:txBody>
      </p:sp>
      <p:sp>
        <p:nvSpPr>
          <p:cNvPr id="23568" name="TextBox 27"/>
          <p:cNvSpPr txBox="1">
            <a:spLocks noChangeArrowheads="1"/>
          </p:cNvSpPr>
          <p:nvPr/>
        </p:nvSpPr>
        <p:spPr bwMode="auto">
          <a:xfrm>
            <a:off x="1498600" y="4403725"/>
            <a:ext cx="2133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entury Gothic" pitchFamily="34" charset="0"/>
              </a:rPr>
              <a:t>SELF-EXPRESSION</a:t>
            </a:r>
          </a:p>
        </p:txBody>
      </p:sp>
      <p:sp>
        <p:nvSpPr>
          <p:cNvPr id="23569" name="TextBox 29"/>
          <p:cNvSpPr txBox="1">
            <a:spLocks noChangeArrowheads="1"/>
          </p:cNvSpPr>
          <p:nvPr/>
        </p:nvSpPr>
        <p:spPr bwMode="auto">
          <a:xfrm>
            <a:off x="3406775" y="3624263"/>
            <a:ext cx="2019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entury Gothic" pitchFamily="34" charset="0"/>
              </a:rPr>
              <a:t>FOOD CHOICE</a:t>
            </a:r>
          </a:p>
        </p:txBody>
      </p:sp>
      <p:sp>
        <p:nvSpPr>
          <p:cNvPr id="23570" name="TextBox 30"/>
          <p:cNvSpPr txBox="1">
            <a:spLocks noChangeArrowheads="1"/>
          </p:cNvSpPr>
          <p:nvPr/>
        </p:nvSpPr>
        <p:spPr bwMode="auto">
          <a:xfrm>
            <a:off x="6311900" y="5818188"/>
            <a:ext cx="24225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entury Gothic" pitchFamily="34" charset="0"/>
              </a:rPr>
              <a:t>HEALTH OUTCOMES</a:t>
            </a:r>
          </a:p>
        </p:txBody>
      </p:sp>
      <p:sp>
        <p:nvSpPr>
          <p:cNvPr id="23571" name="TextBox 31"/>
          <p:cNvSpPr txBox="1">
            <a:spLocks noChangeArrowheads="1"/>
          </p:cNvSpPr>
          <p:nvPr/>
        </p:nvSpPr>
        <p:spPr bwMode="auto">
          <a:xfrm>
            <a:off x="3562350" y="5211763"/>
            <a:ext cx="15033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entury Gothic" pitchFamily="34" charset="0"/>
              </a:rPr>
              <a:t>WELL-BEING</a:t>
            </a:r>
          </a:p>
        </p:txBody>
      </p:sp>
      <p:sp>
        <p:nvSpPr>
          <p:cNvPr id="23572" name="TextBox 32"/>
          <p:cNvSpPr txBox="1">
            <a:spLocks noChangeArrowheads="1"/>
          </p:cNvSpPr>
          <p:nvPr/>
        </p:nvSpPr>
        <p:spPr bwMode="auto">
          <a:xfrm>
            <a:off x="5426075" y="4411663"/>
            <a:ext cx="2133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entury Gothic" pitchFamily="34" charset="0"/>
              </a:rPr>
              <a:t>VARIETY</a:t>
            </a:r>
          </a:p>
        </p:txBody>
      </p:sp>
      <p:sp>
        <p:nvSpPr>
          <p:cNvPr id="23573" name="TextBox 33"/>
          <p:cNvSpPr txBox="1">
            <a:spLocks noChangeArrowheads="1"/>
          </p:cNvSpPr>
          <p:nvPr/>
        </p:nvSpPr>
        <p:spPr bwMode="auto">
          <a:xfrm>
            <a:off x="5440363" y="2763838"/>
            <a:ext cx="9001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entury Gothic" pitchFamily="34" charset="0"/>
              </a:rPr>
              <a:t>TASTE</a:t>
            </a:r>
          </a:p>
        </p:txBody>
      </p:sp>
      <p:sp>
        <p:nvSpPr>
          <p:cNvPr id="23574" name="TextBox 34"/>
          <p:cNvSpPr txBox="1">
            <a:spLocks noChangeArrowheads="1"/>
          </p:cNvSpPr>
          <p:nvPr/>
        </p:nvSpPr>
        <p:spPr bwMode="auto">
          <a:xfrm>
            <a:off x="3886200" y="1873250"/>
            <a:ext cx="838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entury Gothic" pitchFamily="34" charset="0"/>
              </a:rPr>
              <a:t>COST</a:t>
            </a:r>
          </a:p>
        </p:txBody>
      </p:sp>
      <p:cxnSp>
        <p:nvCxnSpPr>
          <p:cNvPr id="37" name="Straight Arrow Connector 36"/>
          <p:cNvCxnSpPr>
            <a:stCxn id="13" idx="6"/>
          </p:cNvCxnSpPr>
          <p:nvPr/>
        </p:nvCxnSpPr>
        <p:spPr>
          <a:xfrm flipV="1">
            <a:off x="4830763" y="3195638"/>
            <a:ext cx="22558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6" name="TextBox 37"/>
          <p:cNvSpPr txBox="1">
            <a:spLocks noChangeArrowheads="1"/>
          </p:cNvSpPr>
          <p:nvPr/>
        </p:nvSpPr>
        <p:spPr bwMode="auto">
          <a:xfrm>
            <a:off x="7086600" y="3048000"/>
            <a:ext cx="1647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entury Gothic" pitchFamily="34" charset="0"/>
              </a:rPr>
              <a:t>METABOLISM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1066800" y="1295400"/>
            <a:ext cx="0" cy="441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8" name="TextBox 42"/>
          <p:cNvSpPr txBox="1">
            <a:spLocks noChangeArrowheads="1"/>
          </p:cNvSpPr>
          <p:nvPr/>
        </p:nvSpPr>
        <p:spPr bwMode="auto">
          <a:xfrm>
            <a:off x="419100" y="912813"/>
            <a:ext cx="1371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entury Gothic" pitchFamily="34" charset="0"/>
              </a:rPr>
              <a:t>CHILDREN</a:t>
            </a:r>
          </a:p>
        </p:txBody>
      </p:sp>
      <p:sp>
        <p:nvSpPr>
          <p:cNvPr id="23579" name="TextBox 43"/>
          <p:cNvSpPr txBox="1">
            <a:spLocks noChangeArrowheads="1"/>
          </p:cNvSpPr>
          <p:nvPr/>
        </p:nvSpPr>
        <p:spPr bwMode="auto">
          <a:xfrm>
            <a:off x="600075" y="5803900"/>
            <a:ext cx="1009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entury Gothic" pitchFamily="34" charset="0"/>
              </a:rPr>
              <a:t>ADULT</a:t>
            </a:r>
          </a:p>
        </p:txBody>
      </p:sp>
      <p:sp>
        <p:nvSpPr>
          <p:cNvPr id="23580" name="TextBox 44"/>
          <p:cNvSpPr txBox="1">
            <a:spLocks noChangeArrowheads="1"/>
          </p:cNvSpPr>
          <p:nvPr/>
        </p:nvSpPr>
        <p:spPr bwMode="auto">
          <a:xfrm>
            <a:off x="419100" y="411163"/>
            <a:ext cx="40576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entury Gothic" pitchFamily="34" charset="0"/>
              </a:rPr>
              <a:t>CONSUMER FOOD CHOICE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>
          <a:xfrm>
            <a:off x="990600" y="0"/>
            <a:ext cx="7024688" cy="1143000"/>
          </a:xfrm>
        </p:spPr>
        <p:txBody>
          <a:bodyPr/>
          <a:lstStyle/>
          <a:p>
            <a:r>
              <a:rPr lang="en-US" sz="4400" smtClean="0"/>
              <a:t>TERMS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8610600" cy="3508375"/>
          </a:xfrm>
        </p:spPr>
        <p:txBody>
          <a:bodyPr/>
          <a:lstStyle/>
          <a:p>
            <a:r>
              <a:rPr lang="en-US" b="1" smtClean="0"/>
              <a:t>CULTURE</a:t>
            </a:r>
            <a:r>
              <a:rPr lang="en-US" smtClean="0"/>
              <a:t>-COMMON BELIEFS, TRADITIONS OF A GROUP</a:t>
            </a:r>
          </a:p>
          <a:p>
            <a:r>
              <a:rPr lang="en-US" b="1" smtClean="0"/>
              <a:t>ETHNIC</a:t>
            </a:r>
            <a:r>
              <a:rPr lang="en-US" smtClean="0"/>
              <a:t>-ASSOCIATED WITH A CULTURE</a:t>
            </a:r>
          </a:p>
          <a:p>
            <a:r>
              <a:rPr lang="en-US" b="1" smtClean="0"/>
              <a:t>CUISINE</a:t>
            </a:r>
            <a:r>
              <a:rPr lang="en-US" smtClean="0"/>
              <a:t>-A CULTURE’S REPRESENTATIVE FOOD STYLES &amp; PREPARATION</a:t>
            </a:r>
          </a:p>
          <a:p>
            <a:r>
              <a:rPr lang="en-US" b="1" smtClean="0"/>
              <a:t>CUSTOM</a:t>
            </a:r>
            <a:r>
              <a:rPr lang="en-US" smtClean="0"/>
              <a:t>- AN ESTABLISHED PRACTICE REPEATED OVER TIME</a:t>
            </a:r>
          </a:p>
          <a:p>
            <a:r>
              <a:rPr lang="en-US" b="1" smtClean="0"/>
              <a:t>FUSION</a:t>
            </a:r>
            <a:r>
              <a:rPr lang="en-US" smtClean="0"/>
              <a:t>-MIXING OF CULTURAL INFLUENCES</a:t>
            </a:r>
          </a:p>
          <a:p>
            <a:r>
              <a:rPr lang="en-US" b="1" smtClean="0"/>
              <a:t>STAPLE</a:t>
            </a:r>
            <a:r>
              <a:rPr lang="en-US" smtClean="0"/>
              <a:t>-MOSTLY WIDELY PRODUCED AND EATEN FOOD</a:t>
            </a:r>
          </a:p>
          <a:p>
            <a:r>
              <a:rPr lang="en-US" b="1" smtClean="0"/>
              <a:t>ETIQUETTE</a:t>
            </a:r>
            <a:r>
              <a:rPr lang="en-US" smtClean="0"/>
              <a:t>-RULES RELATED TO BEHAVIORS FOR SERVING AND EATING FOOD</a:t>
            </a:r>
          </a:p>
          <a:p>
            <a:r>
              <a:rPr lang="en-US" b="1" smtClean="0"/>
              <a:t>DIVERSITY</a:t>
            </a:r>
            <a:r>
              <a:rPr lang="en-US" smtClean="0"/>
              <a:t>-A VARIED REPRESENTATION OF VARIOUS CULTURAL GROUPS (</a:t>
            </a:r>
            <a:r>
              <a:rPr lang="en-US" sz="1800" smtClean="0"/>
              <a:t>ALSO REFERRED TO AS MULTICULTURALISM)</a:t>
            </a:r>
          </a:p>
          <a:p>
            <a:pPr>
              <a:buFont typeface="Wingdings 2" pitchFamily="18" charset="2"/>
              <a:buNone/>
            </a:pPr>
            <a:r>
              <a:rPr lang="en-US" b="1" smtClean="0"/>
              <a:t>GIVE AN EXAMPLE OF A FUSION AND A STAPLE FOOD.</a:t>
            </a:r>
          </a:p>
        </p:txBody>
      </p:sp>
      <p:pic>
        <p:nvPicPr>
          <p:cNvPr id="28677" name="Picture 5" descr="ANd9GcRuYsBd7Lb7MD4TIssGvgJw8sBAeQ9bCGhrHEob6_LOmmga-3m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-652463"/>
            <a:ext cx="2828925" cy="1304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xfrm>
            <a:off x="762000" y="914400"/>
            <a:ext cx="8382000" cy="1143000"/>
          </a:xfrm>
        </p:spPr>
        <p:txBody>
          <a:bodyPr/>
          <a:lstStyle/>
          <a:p>
            <a:r>
              <a:rPr lang="en-US" sz="4400" smtClean="0"/>
              <a:t>SALAD BOWL OR </a:t>
            </a:r>
            <a:br>
              <a:rPr lang="en-US" sz="4400" smtClean="0"/>
            </a:br>
            <a:r>
              <a:rPr lang="en-US" sz="4400" smtClean="0"/>
              <a:t>MELTING POT?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WHAT IS THE CONTRAVERSY?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RETENTION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BLENDING</a:t>
            </a:r>
          </a:p>
          <a:p>
            <a:pPr lvl="1">
              <a:lnSpc>
                <a:spcPct val="90000"/>
              </a:lnSpc>
            </a:pPr>
            <a:endParaRPr lang="en-US" smtClean="0"/>
          </a:p>
          <a:p>
            <a:pPr lvl="1">
              <a:lnSpc>
                <a:spcPct val="90000"/>
              </a:lnSpc>
            </a:pPr>
            <a:endParaRPr lang="en-US" smtClean="0"/>
          </a:p>
          <a:p>
            <a:pPr lvl="1">
              <a:lnSpc>
                <a:spcPct val="90000"/>
              </a:lnSpc>
            </a:pPr>
            <a:r>
              <a:rPr lang="en-US" smtClean="0"/>
              <a:t>WHAT DOES FUSION CUISINE SUPPORT?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WHAT DOES ACCULTURATION SUPPORT?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GIVE AN EXAMPLE OF SALAD BOWL MENTALITY.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xfrm>
            <a:off x="685800" y="228600"/>
            <a:ext cx="8101013" cy="1143000"/>
          </a:xfrm>
        </p:spPr>
        <p:txBody>
          <a:bodyPr/>
          <a:lstStyle/>
          <a:p>
            <a:r>
              <a:rPr lang="en-US" sz="3600" smtClean="0"/>
              <a:t>WHICH ONES CAN YOU IDENTIFY?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31749" name="Picture 5" descr="ANd9GcSTZ9fK6QH8d8m-4ZNdGCBQ3QDzEpSoGuewmLs2Df6aLtBFRm_Rd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447800"/>
            <a:ext cx="3505200" cy="2332038"/>
          </a:xfrm>
          <a:prstGeom prst="rect">
            <a:avLst/>
          </a:prstGeom>
          <a:noFill/>
        </p:spPr>
      </p:pic>
      <p:pic>
        <p:nvPicPr>
          <p:cNvPr id="31751" name="Picture 7" descr="ANd9GcTq1EqFg0gQ44nF4zkpfR4d5A-tra6ULR0bTj90kXAQYZAogZzV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447800"/>
            <a:ext cx="3429000" cy="2438400"/>
          </a:xfrm>
          <a:prstGeom prst="rect">
            <a:avLst/>
          </a:prstGeom>
          <a:noFill/>
        </p:spPr>
      </p:pic>
      <p:pic>
        <p:nvPicPr>
          <p:cNvPr id="31753" name="Picture 9" descr="ANd9GcTzvar-s0jqlP6PJY2WfF2RPE1vuxWJzFOzVz9ocQgEHXbITyF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3962400"/>
            <a:ext cx="3581400" cy="2305050"/>
          </a:xfrm>
          <a:prstGeom prst="rect">
            <a:avLst/>
          </a:prstGeom>
          <a:noFill/>
        </p:spPr>
      </p:pic>
      <p:pic>
        <p:nvPicPr>
          <p:cNvPr id="31755" name="Picture 11" descr="ANd9GcQE8lEF1dBOfSwMwA9TZhIs8XF3iS34b5xhBmfgfbHUSWqXoftwLQ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4038600"/>
            <a:ext cx="3124200" cy="2339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7024688" cy="1143000"/>
          </a:xfrm>
        </p:spPr>
        <p:txBody>
          <a:bodyPr/>
          <a:lstStyle/>
          <a:p>
            <a:r>
              <a:rPr lang="en-US" sz="4400" smtClean="0"/>
              <a:t>FOOD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300413" cy="3508375"/>
          </a:xfrm>
        </p:spPr>
        <p:txBody>
          <a:bodyPr/>
          <a:lstStyle/>
          <a:p>
            <a:r>
              <a:rPr lang="en-US" smtClean="0"/>
              <a:t>DEFINED AS, 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  “ANY SUBSTANCE THAT PROVIDES NUTRIENTS NECESSARY TO MAINTAIN LIFE AND GROWTH WHEN INGESTED.”</a:t>
            </a:r>
          </a:p>
        </p:txBody>
      </p:sp>
      <p:sp>
        <p:nvSpPr>
          <p:cNvPr id="14340" name="AutoShape 4" descr="2Q=="/>
          <p:cNvSpPr>
            <a:spLocks noChangeAspect="1" noChangeArrowheads="1"/>
          </p:cNvSpPr>
          <p:nvPr/>
        </p:nvSpPr>
        <p:spPr bwMode="auto">
          <a:xfrm>
            <a:off x="3881438" y="2738438"/>
            <a:ext cx="1381125" cy="138112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4342" name="AutoShape 6" descr="2Q=="/>
          <p:cNvSpPr>
            <a:spLocks noChangeAspect="1" noChangeArrowheads="1"/>
          </p:cNvSpPr>
          <p:nvPr/>
        </p:nvSpPr>
        <p:spPr bwMode="auto">
          <a:xfrm>
            <a:off x="3881438" y="2738438"/>
            <a:ext cx="1381125" cy="138112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pic>
        <p:nvPicPr>
          <p:cNvPr id="14344" name="Picture 8" descr="foo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762000"/>
            <a:ext cx="4238625" cy="4238625"/>
          </a:xfrm>
          <a:prstGeom prst="rect">
            <a:avLst/>
          </a:prstGeom>
          <a:noFill/>
        </p:spPr>
      </p:pic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609600" y="5257800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FOOD IS A UNIVERSAL SIGN OF HOSPITALITY, SHARING OF FOOD SHOWS FRIENDSHIP, HOSPITALITY &amp; ACCEPTANCE.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024688" cy="1143000"/>
          </a:xfrm>
        </p:spPr>
        <p:txBody>
          <a:bodyPr/>
          <a:lstStyle/>
          <a:p>
            <a:r>
              <a:rPr lang="en-US" sz="4400" smtClean="0"/>
              <a:t>FOOD HABITS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indent="-274320" fontAlgn="auto">
              <a:spcAft>
                <a:spcPts val="0"/>
              </a:spcAft>
              <a:defRPr/>
            </a:pPr>
            <a:r>
              <a:rPr lang="en-US" dirty="0" smtClean="0"/>
              <a:t>THE WAY HUMANS USE FOOD</a:t>
            </a:r>
          </a:p>
          <a:p>
            <a:pPr marL="365760" lvl="1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dirty="0" smtClean="0"/>
              <a:t>HOW IT IS…</a:t>
            </a:r>
          </a:p>
          <a:p>
            <a:pPr marL="640080" lvl="1" indent="-274320" fontAlgn="auto">
              <a:spcAft>
                <a:spcPts val="0"/>
              </a:spcAft>
              <a:defRPr/>
            </a:pPr>
            <a:r>
              <a:rPr lang="en-US" dirty="0" smtClean="0"/>
              <a:t>SELECTED</a:t>
            </a:r>
          </a:p>
          <a:p>
            <a:pPr marL="640080" lvl="1" indent="-274320" fontAlgn="auto">
              <a:spcAft>
                <a:spcPts val="0"/>
              </a:spcAft>
              <a:defRPr/>
            </a:pPr>
            <a:r>
              <a:rPr lang="en-US" dirty="0" smtClean="0"/>
              <a:t>OBTAINED</a:t>
            </a:r>
          </a:p>
          <a:p>
            <a:pPr marL="640080" lvl="1" indent="-274320" fontAlgn="auto">
              <a:spcAft>
                <a:spcPts val="0"/>
              </a:spcAft>
              <a:defRPr/>
            </a:pPr>
            <a:r>
              <a:rPr lang="en-US" dirty="0" smtClean="0"/>
              <a:t>DISTRIBUTED</a:t>
            </a:r>
          </a:p>
          <a:p>
            <a:pPr marL="640080" lvl="1" indent="-274320" fontAlgn="auto">
              <a:spcAft>
                <a:spcPts val="0"/>
              </a:spcAft>
              <a:defRPr/>
            </a:pPr>
            <a:r>
              <a:rPr lang="en-US" dirty="0" smtClean="0"/>
              <a:t>PREPARED</a:t>
            </a:r>
          </a:p>
          <a:p>
            <a:pPr marL="640080" lvl="1" indent="-274320" fontAlgn="auto">
              <a:spcAft>
                <a:spcPts val="0"/>
              </a:spcAft>
              <a:defRPr/>
            </a:pPr>
            <a:r>
              <a:rPr lang="en-US" dirty="0" smtClean="0"/>
              <a:t>SERVED</a:t>
            </a:r>
          </a:p>
          <a:p>
            <a:pPr marL="640080" lvl="1" indent="-274320" fontAlgn="auto">
              <a:spcAft>
                <a:spcPts val="0"/>
              </a:spcAft>
              <a:defRPr/>
            </a:pPr>
            <a:r>
              <a:rPr lang="en-US" dirty="0" smtClean="0"/>
              <a:t>EATEN</a:t>
            </a:r>
            <a:endParaRPr lang="en-US" dirty="0"/>
          </a:p>
        </p:txBody>
      </p:sp>
      <p:pic>
        <p:nvPicPr>
          <p:cNvPr id="15364" name="Picture 4" descr="ANd9GcTz37TLcTmJPgcAbflnsMNYOS6ityoqCqjB5i10IY7nyD5xxOtKf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1066800"/>
            <a:ext cx="1924050" cy="2371725"/>
          </a:xfrm>
          <a:prstGeom prst="rect">
            <a:avLst/>
          </a:prstGeom>
          <a:noFill/>
        </p:spPr>
      </p:pic>
      <p:pic>
        <p:nvPicPr>
          <p:cNvPr id="15366" name="Picture 6" descr="ANd9GcTpKTsyZUB4QVYQ8R6UFTN-4Sp978Bw4IciLOxajy3ZkujHqeTOM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2827338"/>
            <a:ext cx="2514600" cy="1668462"/>
          </a:xfrm>
          <a:prstGeom prst="rect">
            <a:avLst/>
          </a:prstGeom>
          <a:noFill/>
        </p:spPr>
      </p:pic>
      <p:pic>
        <p:nvPicPr>
          <p:cNvPr id="15368" name="Picture 8" descr="ANd9GcT0r6nAXLLooDTY0fT8ftLOP2cWo0nY8y88vrYEzWmftP6MWiCcM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4495800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024688" cy="1143000"/>
          </a:xfrm>
        </p:spPr>
        <p:txBody>
          <a:bodyPr/>
          <a:lstStyle/>
          <a:p>
            <a:r>
              <a:rPr lang="en-US" sz="4400" smtClean="0"/>
              <a:t>ACCULTURATION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WHEN INDIVIDUALS FROM ONE ETHNICITY MOVE TO AN AREA WITH DIFFERENT CULTURAL NORMS, THEY ADAPT TO THE MAJORITY.</a:t>
            </a:r>
          </a:p>
          <a:p>
            <a:pPr lvl="1"/>
            <a:r>
              <a:rPr lang="en-US" smtClean="0"/>
              <a:t>REFLECTED IN ONE’S ATTITUDES AND BELIEFS</a:t>
            </a:r>
          </a:p>
          <a:p>
            <a:pPr lvl="1"/>
            <a:r>
              <a:rPr lang="en-US" smtClean="0"/>
              <a:t>TYPICALLY FIRST GENERATION IMMIGRANTS RETAIN SOME CULTURAL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7410" name="Picture 2" descr="http://www.migration.uni-jena.de/consortium/img/1_1_acculturation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0" y="914400"/>
            <a:ext cx="7467600" cy="50688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024688" cy="1143000"/>
          </a:xfrm>
        </p:spPr>
        <p:txBody>
          <a:bodyPr/>
          <a:lstStyle/>
          <a:p>
            <a:r>
              <a:rPr lang="en-US" sz="4400" smtClean="0"/>
              <a:t> EXERCISE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6777038" cy="3508375"/>
          </a:xfrm>
        </p:spPr>
        <p:txBody>
          <a:bodyPr/>
          <a:lstStyle/>
          <a:p>
            <a:r>
              <a:rPr lang="en-US" smtClean="0"/>
              <a:t>WHAT IS A TYPICAL MEAL THAT IS PREPARED AT HOME?</a:t>
            </a:r>
          </a:p>
          <a:p>
            <a:r>
              <a:rPr lang="en-US" smtClean="0"/>
              <a:t>CAN YOU TRACE ANY OF ITS ELEMENTS TO CULTURAL INFLUENCES?</a:t>
            </a:r>
          </a:p>
          <a:p>
            <a:r>
              <a:rPr lang="en-US" smtClean="0"/>
              <a:t>HOW DO YOU MAKE FOOD CHOICES?</a:t>
            </a:r>
          </a:p>
          <a:p>
            <a:r>
              <a:rPr lang="en-US" smtClean="0"/>
              <a:t>WHAT IS THE MOFT INFLUENTIAL DOMAIN?</a:t>
            </a:r>
          </a:p>
          <a:p>
            <a:pPr>
              <a:buFont typeface="Wingdings 2" pitchFamily="18" charset="2"/>
              <a:buNone/>
            </a:pPr>
            <a:r>
              <a:rPr lang="en-US" smtClean="0"/>
              <a:t>SHARE YOUR RESPONSES!…….</a:t>
            </a:r>
            <a:r>
              <a:rPr lang="en-US" smtClean="0">
                <a:sym typeface="Wingdings" pitchFamily="2" charset="2"/>
              </a:rPr>
              <a:t></a:t>
            </a:r>
            <a:endParaRPr lang="en-US" smtClean="0"/>
          </a:p>
        </p:txBody>
      </p:sp>
      <p:pic>
        <p:nvPicPr>
          <p:cNvPr id="24580" name="Picture 4" descr="ANd9GcTLy58zLTPIYku0Wb2u30zh4MfillulMi0JvmRiqgSKDIIZa3V6r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800600"/>
            <a:ext cx="2286000" cy="1712913"/>
          </a:xfrm>
          <a:prstGeom prst="rect">
            <a:avLst/>
          </a:prstGeom>
          <a:noFill/>
        </p:spPr>
      </p:pic>
      <p:sp>
        <p:nvSpPr>
          <p:cNvPr id="24582" name="AutoShape 6" descr="Z"/>
          <p:cNvSpPr>
            <a:spLocks noChangeAspect="1" noChangeArrowheads="1"/>
          </p:cNvSpPr>
          <p:nvPr/>
        </p:nvSpPr>
        <p:spPr bwMode="auto">
          <a:xfrm>
            <a:off x="3667125" y="2605088"/>
            <a:ext cx="1809750" cy="164782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24584" name="AutoShape 8" descr="Z"/>
          <p:cNvSpPr>
            <a:spLocks noChangeAspect="1" noChangeArrowheads="1"/>
          </p:cNvSpPr>
          <p:nvPr/>
        </p:nvSpPr>
        <p:spPr bwMode="auto">
          <a:xfrm>
            <a:off x="3667125" y="2605088"/>
            <a:ext cx="1809750" cy="164782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pic>
        <p:nvPicPr>
          <p:cNvPr id="24586" name="Picture 10" descr="home-meal-deliver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4800600"/>
            <a:ext cx="2286000" cy="1709738"/>
          </a:xfrm>
          <a:prstGeom prst="rect">
            <a:avLst/>
          </a:prstGeom>
          <a:noFill/>
        </p:spPr>
      </p:pic>
      <p:pic>
        <p:nvPicPr>
          <p:cNvPr id="24588" name="Picture 12" descr="ANd9GcS6wMb9K6fILEJ484zlGr_6TB-39frbLf6b-5SgEs7jU73FOXeaV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5200" y="4800600"/>
            <a:ext cx="22860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024688" cy="1143000"/>
          </a:xfrm>
        </p:spPr>
        <p:txBody>
          <a:bodyPr/>
          <a:lstStyle/>
          <a:p>
            <a:r>
              <a:rPr lang="en-US" sz="4400" smtClean="0"/>
              <a:t>INFLUENCES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type="body" sz="half" idx="1"/>
          </p:nvPr>
        </p:nvSpPr>
        <p:spPr>
          <a:xfrm>
            <a:off x="533400" y="2133600"/>
            <a:ext cx="3311525" cy="3508375"/>
          </a:xfrm>
        </p:spPr>
        <p:txBody>
          <a:bodyPr/>
          <a:lstStyle/>
          <a:p>
            <a:r>
              <a:rPr lang="en-US" smtClean="0"/>
              <a:t>ETIQUETTE</a:t>
            </a:r>
          </a:p>
          <a:p>
            <a:r>
              <a:rPr lang="en-US" smtClean="0"/>
              <a:t>RELIGIOUS BELIEFS</a:t>
            </a:r>
          </a:p>
          <a:p>
            <a:r>
              <a:rPr lang="en-US" smtClean="0"/>
              <a:t>STIGMAS</a:t>
            </a:r>
          </a:p>
          <a:p>
            <a:r>
              <a:rPr lang="en-US" smtClean="0"/>
              <a:t>ENVIRONMENT</a:t>
            </a:r>
          </a:p>
          <a:p>
            <a:r>
              <a:rPr lang="en-US" smtClean="0"/>
              <a:t>LIFESTYLE</a:t>
            </a:r>
          </a:p>
          <a:p>
            <a:r>
              <a:rPr lang="en-US" smtClean="0"/>
              <a:t>TECHNOLOGY</a:t>
            </a:r>
          </a:p>
        </p:txBody>
      </p:sp>
      <p:sp>
        <p:nvSpPr>
          <p:cNvPr id="18439" name="Rectangle 7"/>
          <p:cNvSpPr>
            <a:spLocks noGrp="1"/>
          </p:cNvSpPr>
          <p:nvPr>
            <p:ph type="body" sz="half" idx="4294967295"/>
          </p:nvPr>
        </p:nvSpPr>
        <p:spPr>
          <a:xfrm>
            <a:off x="4191000" y="2133600"/>
            <a:ext cx="3313113" cy="3508375"/>
          </a:xfrm>
        </p:spPr>
        <p:txBody>
          <a:bodyPr/>
          <a:lstStyle/>
          <a:p>
            <a:r>
              <a:rPr lang="en-US" smtClean="0"/>
              <a:t>SOCIAL/PEERS</a:t>
            </a:r>
          </a:p>
          <a:p>
            <a:r>
              <a:rPr lang="en-US" smtClean="0"/>
              <a:t>PRIORITIES</a:t>
            </a:r>
          </a:p>
          <a:p>
            <a:r>
              <a:rPr lang="en-US" smtClean="0"/>
              <a:t>MEDIA</a:t>
            </a:r>
          </a:p>
          <a:p>
            <a:r>
              <a:rPr lang="en-US" smtClean="0"/>
              <a:t>EMOTIONS</a:t>
            </a:r>
          </a:p>
          <a:p>
            <a:r>
              <a:rPr lang="en-US" smtClean="0"/>
              <a:t>CULTURE</a:t>
            </a:r>
          </a:p>
          <a:p>
            <a:r>
              <a:rPr lang="en-US" smtClean="0"/>
              <a:t>FAMILY</a:t>
            </a:r>
          </a:p>
        </p:txBody>
      </p:sp>
      <p:pic>
        <p:nvPicPr>
          <p:cNvPr id="18435" name="Picture 2" descr="http://ts3.mm.bing.net/images/thumbnail.aspx?q=1082868570906&amp;id=decff91dd112af0bff0f9f6415f63031&amp;url=http%3a%2f%2fbiteme.photoquickies.com%2fimages%2f20080106232757_hong%2520kong%2520mcdonald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2514600"/>
            <a:ext cx="1625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 descr="ANd9GcS-gV6aN3-qrjrRIAmrxP6VGXcnzP29Q1Lp9FVeLCNFUTjobRQJ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228600"/>
            <a:ext cx="3048000" cy="1879600"/>
          </a:xfrm>
          <a:prstGeom prst="rect">
            <a:avLst/>
          </a:prstGeom>
          <a:noFill/>
        </p:spPr>
      </p:pic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762000" y="5105400"/>
            <a:ext cx="6400800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DIETARY LAWS-</a:t>
            </a:r>
            <a:r>
              <a:rPr lang="en-US" sz="2400"/>
              <a:t>FOOD CHOICES PRACTICES BY A PARTICULAR CULTURE</a:t>
            </a:r>
          </a:p>
          <a:p>
            <a:pPr>
              <a:spcBef>
                <a:spcPct val="50000"/>
              </a:spcBef>
            </a:pPr>
            <a:r>
              <a:rPr lang="en-US" sz="2000"/>
              <a:t>EX: KOSHER FOOD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024688" cy="1143000"/>
          </a:xfrm>
        </p:spPr>
        <p:txBody>
          <a:bodyPr/>
          <a:lstStyle/>
          <a:p>
            <a:r>
              <a:rPr lang="en-US" sz="4400" smtClean="0"/>
              <a:t>FOOD CONCEPTS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6777038" cy="3508375"/>
          </a:xfrm>
        </p:spPr>
        <p:txBody>
          <a:bodyPr/>
          <a:lstStyle/>
          <a:p>
            <a:r>
              <a:rPr lang="en-US" smtClean="0"/>
              <a:t>OMNIVORE’S PARADOX</a:t>
            </a:r>
          </a:p>
          <a:p>
            <a:pPr lvl="1"/>
            <a:r>
              <a:rPr lang="en-US" smtClean="0"/>
              <a:t>CAN CONSUME WIDE SELECTION OF FOOD</a:t>
            </a:r>
          </a:p>
          <a:p>
            <a:pPr lvl="2"/>
            <a:r>
              <a:rPr lang="en-US" smtClean="0"/>
              <a:t>BE FLEXIBLE YET CAUTIOUS</a:t>
            </a:r>
          </a:p>
          <a:p>
            <a:r>
              <a:rPr lang="en-US" smtClean="0"/>
              <a:t>SELF-IDENTITY</a:t>
            </a:r>
          </a:p>
          <a:p>
            <a:pPr lvl="1"/>
            <a:r>
              <a:rPr lang="en-US" smtClean="0"/>
              <a:t>“YOU ARE WHAT YOU EAT”</a:t>
            </a:r>
          </a:p>
          <a:p>
            <a:r>
              <a:rPr lang="en-US" smtClean="0"/>
              <a:t>SYMBOLISM</a:t>
            </a:r>
          </a:p>
          <a:p>
            <a:pPr lvl="1"/>
            <a:r>
              <a:rPr lang="en-US" smtClean="0"/>
              <a:t>EX: BREAD </a:t>
            </a:r>
          </a:p>
        </p:txBody>
      </p:sp>
      <p:pic>
        <p:nvPicPr>
          <p:cNvPr id="19459" name="Picture 2" descr="http://ts3.mm.bing.net/images/thumbnail.aspx?q=1238450900854&amp;id=2b6d522891159da824d96874dd9ec4e2&amp;url=http%3a%2f%2fwww.exercisehealthandfitness.net%2fwp-content%2fuploads%2f2009%2f12%2fj042278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3352800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024688" cy="1143000"/>
          </a:xfrm>
        </p:spPr>
        <p:txBody>
          <a:bodyPr/>
          <a:lstStyle/>
          <a:p>
            <a:r>
              <a:rPr lang="en-US" sz="4400" smtClean="0"/>
              <a:t>MEAL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467600" cy="3508375"/>
          </a:xfrm>
        </p:spPr>
        <p:txBody>
          <a:bodyPr>
            <a:normAutofit/>
          </a:bodyPr>
          <a:lstStyle/>
          <a:p>
            <a:r>
              <a:rPr lang="en-US" smtClean="0"/>
              <a:t>ELEMENTS</a:t>
            </a:r>
          </a:p>
          <a:p>
            <a:r>
              <a:rPr lang="en-US" smtClean="0"/>
              <a:t>SEQUENCE</a:t>
            </a:r>
          </a:p>
          <a:p>
            <a:r>
              <a:rPr lang="en-US" smtClean="0"/>
              <a:t>FREQUENCY</a:t>
            </a:r>
          </a:p>
          <a:p>
            <a:r>
              <a:rPr lang="en-US" smtClean="0"/>
              <a:t>PORTION SIZE</a:t>
            </a:r>
          </a:p>
          <a:p>
            <a:r>
              <a:rPr lang="en-US" smtClean="0"/>
              <a:t>COMPANY</a:t>
            </a:r>
          </a:p>
          <a:p>
            <a:endParaRPr lang="en-US" smtClean="0"/>
          </a:p>
          <a:p>
            <a:endParaRPr lang="en-US" smtClean="0"/>
          </a:p>
          <a:p>
            <a:pPr>
              <a:buFont typeface="Wingdings 2" pitchFamily="18" charset="2"/>
              <a:buNone/>
            </a:pPr>
            <a:r>
              <a:rPr lang="en-US" smtClean="0"/>
              <a:t>   WHAT MEAL PATTERNS CAN YOU IDENTIFY AS AMERICANS? WHAT ARE SOME TEEN EATING PRACTICES?</a:t>
            </a:r>
          </a:p>
        </p:txBody>
      </p:sp>
      <p:pic>
        <p:nvPicPr>
          <p:cNvPr id="20483" name="Picture 2" descr="http://ts3.mm.bing.net/images/thumbnail.aspx?q=1131579125558&amp;id=050d28b80898c594a8cca111f85a6ad0&amp;url=http%3a%2f%2fwww.juliesfood.com%2f2011%2fImage-index%2fBreakfast-lunch-dinn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1676400"/>
            <a:ext cx="411480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154</TotalTime>
  <Words>399</Words>
  <Application>Microsoft Office PowerPoint</Application>
  <PresentationFormat>On-screen Show 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Austin</vt:lpstr>
      <vt:lpstr>FOOD &amp; CULTURE</vt:lpstr>
      <vt:lpstr>FOOD</vt:lpstr>
      <vt:lpstr>FOOD HABITS</vt:lpstr>
      <vt:lpstr>ACCULTURATION</vt:lpstr>
      <vt:lpstr>PowerPoint Presentation</vt:lpstr>
      <vt:lpstr> EXERCISE</vt:lpstr>
      <vt:lpstr>INFLUENCES</vt:lpstr>
      <vt:lpstr>FOOD CONCEPTS</vt:lpstr>
      <vt:lpstr>MEAL PATTERNS</vt:lpstr>
      <vt:lpstr>CULTURE</vt:lpstr>
      <vt:lpstr>CONSUMER  FOOD CHOICE MODEL</vt:lpstr>
      <vt:lpstr>PowerPoint Presentation</vt:lpstr>
      <vt:lpstr>TERMS</vt:lpstr>
      <vt:lpstr>SALAD BOWL OR  MELTING POT?</vt:lpstr>
      <vt:lpstr>WHICH ONES CAN YOU IDENTIFY?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&amp; CULTURE</dc:title>
  <dc:creator>Morris, Meredith</dc:creator>
  <cp:lastModifiedBy>User</cp:lastModifiedBy>
  <cp:revision>15</cp:revision>
  <dcterms:created xsi:type="dcterms:W3CDTF">2011-09-25T23:33:57Z</dcterms:created>
  <dcterms:modified xsi:type="dcterms:W3CDTF">2012-04-17T16:06:56Z</dcterms:modified>
</cp:coreProperties>
</file>